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Merriweather"/>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Merriweather-bold.fntdata"/><Relationship Id="rId21" Type="http://schemas.openxmlformats.org/officeDocument/2006/relationships/slide" Target="slides/slide16.xml"/><Relationship Id="rId43" Type="http://schemas.openxmlformats.org/officeDocument/2006/relationships/font" Target="fonts/Merriweather-regular.fntdata"/><Relationship Id="rId24" Type="http://schemas.openxmlformats.org/officeDocument/2006/relationships/slide" Target="slides/slide19.xml"/><Relationship Id="rId46" Type="http://schemas.openxmlformats.org/officeDocument/2006/relationships/font" Target="fonts/Merriweather-boldItalic.fntdata"/><Relationship Id="rId23" Type="http://schemas.openxmlformats.org/officeDocument/2006/relationships/slide" Target="slides/slide18.xml"/><Relationship Id="rId45" Type="http://schemas.openxmlformats.org/officeDocument/2006/relationships/font" Target="fonts/Merriweather-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bb84d21b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bb84d21b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bb84d21b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bb84d21b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bb84d21b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bb84d21b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bb84d21b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bb84d21b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bb84d21b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bb84d21b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bb84d21b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bb84d21b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bb84d21b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bb84d21b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bb84d21b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bb84d21b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bb84d21b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bb84d21b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bcbf370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bcbf370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7bd67ce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7bd67ce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bb84d21b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bb84d21b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be3499a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be3499a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bb84d21b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bb84d21b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be3499ad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be3499a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be3499ad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be3499ad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be3499ad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be3499ad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be3499ad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be3499ad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be3499a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be3499a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be3499ad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be3499ad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be3499ad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be3499ad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7bd67ce6d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7bd67ce6d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be3499ad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be3499ad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bcbf370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bcbf370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bb84d21b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bb84d21b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be3499a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be3499a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7bd67ce6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7bd67ce6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7bd67ce6d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7bd67ce6d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bb84d21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bb84d21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bb84d21b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bb84d21b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bb84d21b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bb84d21b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bb84d21b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bb84d21b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beagleboard.org/black" TargetMode="External"/><Relationship Id="rId4" Type="http://schemas.openxmlformats.org/officeDocument/2006/relationships/hyperlink" Target="https://www.quisure.com/blog/faq/what-is-the-principle-of-the-push-button-switches" TargetMode="External"/><Relationship Id="rId5" Type="http://schemas.openxmlformats.org/officeDocument/2006/relationships/hyperlink" Target="https://www.herga.com/pressrelease/detail.php?aid=129&amp;did=Push-Button-Switch-Types" TargetMode="External"/><Relationship Id="rId6" Type="http://schemas.openxmlformats.org/officeDocument/2006/relationships/hyperlink" Target="https://www.element14.com/community/community/designcenter/single-board-computers/next-genbeaglebone/blog/2013/10/10/bbb--beaglebone-black-io-library-for-c" TargetMode="External"/><Relationship Id="rId7" Type="http://schemas.openxmlformats.org/officeDocument/2006/relationships/hyperlink" Target="https://learn.adafruit.com/connecting-a-push-button-to-beaglebone-black/wir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Iot Based Garage Door Opener: </a:t>
            </a:r>
            <a:r>
              <a:rPr lang="en" sz="4600"/>
              <a:t>Interfacing Beaglebone with Push Button</a:t>
            </a:r>
            <a:endParaRPr sz="4600"/>
          </a:p>
        </p:txBody>
      </p:sp>
      <p:sp>
        <p:nvSpPr>
          <p:cNvPr id="65" name="Google Shape;65;p13"/>
          <p:cNvSpPr txBox="1"/>
          <p:nvPr>
            <p:ph idx="1" type="subTitle"/>
          </p:nvPr>
        </p:nvSpPr>
        <p:spPr>
          <a:xfrm>
            <a:off x="241225" y="3082525"/>
            <a:ext cx="8520600" cy="109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Shivinder Kaur</a:t>
            </a:r>
            <a:endParaRPr sz="1800"/>
          </a:p>
          <a:p>
            <a:pPr indent="0" lvl="0" marL="0" rtl="0" algn="l">
              <a:spcBef>
                <a:spcPts val="0"/>
              </a:spcBef>
              <a:spcAft>
                <a:spcPts val="0"/>
              </a:spcAft>
              <a:buNone/>
            </a:pPr>
            <a:r>
              <a:rPr lang="en" sz="1800"/>
              <a:t>Group 4</a:t>
            </a:r>
            <a:endParaRPr sz="1800"/>
          </a:p>
          <a:p>
            <a:pPr indent="0" lvl="0" marL="0" rtl="0" algn="l">
              <a:spcBef>
                <a:spcPts val="0"/>
              </a:spcBef>
              <a:spcAft>
                <a:spcPts val="0"/>
              </a:spcAft>
              <a:buNone/>
            </a:pPr>
            <a:r>
              <a:rPr lang="en" sz="1800"/>
              <a:t>C0751078</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Introduction to </a:t>
            </a:r>
            <a:r>
              <a:rPr lang="en" sz="4200"/>
              <a:t>Push Buttons:</a:t>
            </a:r>
            <a:endParaRPr sz="4200"/>
          </a:p>
        </p:txBody>
      </p:sp>
      <p:sp>
        <p:nvSpPr>
          <p:cNvPr id="119" name="Google Shape;119;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In our day to day life we encounter various push button switches such as on medical equipments, automated production lines, and communication equipments. It is a very  simple component, but because it controls the entire control circuit, it is also known as “</a:t>
            </a:r>
            <a:r>
              <a:rPr b="1" lang="en" sz="1500"/>
              <a:t>Control Switch”</a:t>
            </a:r>
            <a:r>
              <a:rPr lang="en" sz="1500"/>
              <a:t>.</a:t>
            </a:r>
            <a:endParaRPr sz="1500"/>
          </a:p>
          <a:p>
            <a:pPr indent="0" lvl="0" marL="0" rtl="0" algn="l">
              <a:spcBef>
                <a:spcPts val="1200"/>
              </a:spcBef>
              <a:spcAft>
                <a:spcPts val="1200"/>
              </a:spcAft>
              <a:buNone/>
            </a:pPr>
            <a:r>
              <a:rPr lang="en" sz="1500"/>
              <a:t>The push button is usually used to turn on and off the control circuit, and it is a  kind of control switch appliance that is widely used. It is used </a:t>
            </a:r>
            <a:r>
              <a:rPr lang="en" sz="1500"/>
              <a:t>electrical</a:t>
            </a:r>
            <a:r>
              <a:rPr lang="en" sz="1500"/>
              <a:t> automatic control circuits to manually send </a:t>
            </a:r>
            <a:r>
              <a:rPr lang="en" sz="1500"/>
              <a:t>control</a:t>
            </a:r>
            <a:r>
              <a:rPr lang="en" sz="1500"/>
              <a:t> signals to control contactors, relays, electromagnetic starters, etc.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Introduction to </a:t>
            </a:r>
            <a:r>
              <a:rPr lang="en" sz="4200"/>
              <a:t>Push Buttons:</a:t>
            </a:r>
            <a:endParaRPr sz="4200"/>
          </a:p>
        </p:txBody>
      </p:sp>
      <p:sp>
        <p:nvSpPr>
          <p:cNvPr id="125" name="Google Shape;125;p23"/>
          <p:cNvSpPr txBox="1"/>
          <p:nvPr>
            <p:ph idx="1" type="body"/>
          </p:nvPr>
        </p:nvSpPr>
        <p:spPr>
          <a:xfrm>
            <a:off x="4653475" y="522450"/>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Its characteristic is that it is installed in the machine and instrument in the process of work, most of the time in its initial free state position, and only when needed, it is converted to the second state under the action of external force.</a:t>
            </a:r>
            <a:endParaRPr sz="1500"/>
          </a:p>
        </p:txBody>
      </p:sp>
      <p:pic>
        <p:nvPicPr>
          <p:cNvPr id="126" name="Google Shape;126;p23"/>
          <p:cNvPicPr preferRelativeResize="0"/>
          <p:nvPr/>
        </p:nvPicPr>
        <p:blipFill>
          <a:blip r:embed="rId3">
            <a:alphaModFix/>
          </a:blip>
          <a:stretch>
            <a:fillRect/>
          </a:stretch>
        </p:blipFill>
        <p:spPr>
          <a:xfrm>
            <a:off x="5128550" y="2484050"/>
            <a:ext cx="2584600" cy="2432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Types of Push Buttons:</a:t>
            </a:r>
            <a:endParaRPr sz="4200"/>
          </a:p>
        </p:txBody>
      </p:sp>
      <p:sp>
        <p:nvSpPr>
          <p:cNvPr id="132" name="Google Shape;132;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There are different types of push buttons:</a:t>
            </a:r>
            <a:endParaRPr sz="2200"/>
          </a:p>
          <a:p>
            <a:pPr indent="-368300" lvl="0" marL="457200" rtl="0" algn="l">
              <a:spcBef>
                <a:spcPts val="1200"/>
              </a:spcBef>
              <a:spcAft>
                <a:spcPts val="0"/>
              </a:spcAft>
              <a:buSzPts val="2200"/>
              <a:buChar char="●"/>
            </a:pPr>
            <a:r>
              <a:rPr lang="en" sz="2200"/>
              <a:t>Momentary</a:t>
            </a:r>
            <a:endParaRPr sz="2200"/>
          </a:p>
          <a:p>
            <a:pPr indent="-368300" lvl="0" marL="457200" rtl="0" algn="l">
              <a:spcBef>
                <a:spcPts val="0"/>
              </a:spcBef>
              <a:spcAft>
                <a:spcPts val="0"/>
              </a:spcAft>
              <a:buSzPts val="2200"/>
              <a:buChar char="●"/>
            </a:pPr>
            <a:r>
              <a:rPr lang="en" sz="2200"/>
              <a:t>Latching</a:t>
            </a:r>
            <a:endParaRPr sz="2200"/>
          </a:p>
          <a:p>
            <a:pPr indent="-368300" lvl="0" marL="457200" rtl="0" algn="l">
              <a:spcBef>
                <a:spcPts val="0"/>
              </a:spcBef>
              <a:spcAft>
                <a:spcPts val="0"/>
              </a:spcAft>
              <a:buSzPts val="2200"/>
              <a:buChar char="●"/>
            </a:pPr>
            <a:r>
              <a:rPr lang="en" sz="2200"/>
              <a:t>Electric</a:t>
            </a:r>
            <a:endParaRPr sz="2200"/>
          </a:p>
          <a:p>
            <a:pPr indent="-368300" lvl="0" marL="457200" rtl="0" algn="l">
              <a:spcBef>
                <a:spcPts val="0"/>
              </a:spcBef>
              <a:spcAft>
                <a:spcPts val="0"/>
              </a:spcAft>
              <a:buSzPts val="2200"/>
              <a:buChar char="●"/>
            </a:pPr>
            <a:r>
              <a:rPr lang="en" sz="2200"/>
              <a:t>Pneumatic</a:t>
            </a:r>
            <a:endParaRPr sz="2200"/>
          </a:p>
          <a:p>
            <a:pPr indent="-368300" lvl="0" marL="457200" rtl="0" algn="l">
              <a:spcBef>
                <a:spcPts val="0"/>
              </a:spcBef>
              <a:spcAft>
                <a:spcPts val="0"/>
              </a:spcAft>
              <a:buSzPts val="2200"/>
              <a:buChar char="●"/>
            </a:pPr>
            <a:r>
              <a:rPr lang="en" sz="2200"/>
              <a:t>“Push to make”</a:t>
            </a:r>
            <a:endParaRPr sz="2200"/>
          </a:p>
          <a:p>
            <a:pPr indent="-368300" lvl="0" marL="457200" rtl="0" algn="l">
              <a:spcBef>
                <a:spcPts val="0"/>
              </a:spcBef>
              <a:spcAft>
                <a:spcPts val="0"/>
              </a:spcAft>
              <a:buSzPts val="2200"/>
              <a:buChar char="●"/>
            </a:pPr>
            <a:r>
              <a:rPr lang="en" sz="2200"/>
              <a:t>“Push to break”</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Types of Push Buttons:</a:t>
            </a:r>
            <a:endParaRPr/>
          </a:p>
        </p:txBody>
      </p:sp>
      <p:sp>
        <p:nvSpPr>
          <p:cNvPr id="138" name="Google Shape;138;p2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23850" lvl="0" marL="457200" rtl="0" algn="l">
              <a:lnSpc>
                <a:spcPct val="147142"/>
              </a:lnSpc>
              <a:spcBef>
                <a:spcPts val="1100"/>
              </a:spcBef>
              <a:spcAft>
                <a:spcPts val="0"/>
              </a:spcAft>
              <a:buSzPts val="1500"/>
              <a:buChar char="●"/>
            </a:pPr>
            <a:r>
              <a:rPr lang="en" sz="1500">
                <a:solidFill>
                  <a:srgbClr val="000000"/>
                </a:solidFill>
              </a:rPr>
              <a:t>Latching switches will only require the user to press the switch once and will then remain either off or on until pressed again (light switch).</a:t>
            </a:r>
            <a:endParaRPr sz="1500">
              <a:solidFill>
                <a:srgbClr val="000000"/>
              </a:solidFill>
            </a:endParaRPr>
          </a:p>
          <a:p>
            <a:pPr indent="-323850" lvl="0" marL="457200" rtl="0" algn="l">
              <a:lnSpc>
                <a:spcPct val="147142"/>
              </a:lnSpc>
              <a:spcBef>
                <a:spcPts val="0"/>
              </a:spcBef>
              <a:spcAft>
                <a:spcPts val="0"/>
              </a:spcAft>
              <a:buSzPts val="1500"/>
              <a:buChar char="●"/>
            </a:pPr>
            <a:r>
              <a:rPr lang="en" sz="1500">
                <a:solidFill>
                  <a:srgbClr val="000000"/>
                </a:solidFill>
              </a:rPr>
              <a:t>Momentary or latching is terminology used to describe many different switches. A momentary switch will require continuous compression to remain “on” or “off” depending on how the circuit is wired (alarm switches or fail safe circuits). </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Types of Push Buttons:</a:t>
            </a:r>
            <a:endParaRPr/>
          </a:p>
        </p:txBody>
      </p:sp>
      <p:sp>
        <p:nvSpPr>
          <p:cNvPr id="144" name="Google Shape;144;p2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7500" lvl="0" marL="457200" rtl="0" algn="l">
              <a:lnSpc>
                <a:spcPct val="147142"/>
              </a:lnSpc>
              <a:spcBef>
                <a:spcPts val="1100"/>
              </a:spcBef>
              <a:spcAft>
                <a:spcPts val="0"/>
              </a:spcAft>
              <a:buSzPts val="1400"/>
              <a:buChar char="●"/>
            </a:pPr>
            <a:r>
              <a:rPr lang="en" sz="1400">
                <a:solidFill>
                  <a:srgbClr val="000000"/>
                </a:solidFill>
              </a:rPr>
              <a:t>Within the category “momentary switches” there are “push to make” or “push to break” switches. A “push to make” switch is wired normally open or “off” when the button is compressed the electric circuit will connect - the switch will “make” the circuit. For example door bells.</a:t>
            </a:r>
            <a:endParaRPr sz="1400">
              <a:solidFill>
                <a:srgbClr val="000000"/>
              </a:solidFill>
            </a:endParaRPr>
          </a:p>
          <a:p>
            <a:pPr indent="-317500" lvl="0" marL="457200" rtl="0" algn="l">
              <a:lnSpc>
                <a:spcPct val="147142"/>
              </a:lnSpc>
              <a:spcBef>
                <a:spcPts val="0"/>
              </a:spcBef>
              <a:spcAft>
                <a:spcPts val="0"/>
              </a:spcAft>
              <a:buSzPts val="1400"/>
              <a:buChar char="●"/>
            </a:pPr>
            <a:r>
              <a:rPr lang="en" sz="1400">
                <a:solidFill>
                  <a:srgbClr val="000000"/>
                </a:solidFill>
              </a:rPr>
              <a:t>A “push to break” switch will be used on a circuit which is wired normally “closed” or “on”. When the switch is compressed the circuit will break and the device will be switched off. These types of push button switches are used in alarms, refrigerator lights.</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Types of Push Buttons:</a:t>
            </a:r>
            <a:endParaRPr/>
          </a:p>
        </p:txBody>
      </p:sp>
      <p:sp>
        <p:nvSpPr>
          <p:cNvPr id="150" name="Google Shape;150;p2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23850" lvl="0" marL="457200" rtl="0" algn="l">
              <a:lnSpc>
                <a:spcPct val="157142"/>
              </a:lnSpc>
              <a:spcBef>
                <a:spcPts val="1100"/>
              </a:spcBef>
              <a:spcAft>
                <a:spcPts val="0"/>
              </a:spcAft>
              <a:buSzPts val="1500"/>
              <a:buChar char="●"/>
            </a:pPr>
            <a:r>
              <a:rPr lang="en" sz="1500">
                <a:solidFill>
                  <a:srgbClr val="000000"/>
                </a:solidFill>
                <a:latin typeface="Arial"/>
                <a:ea typeface="Arial"/>
                <a:cs typeface="Arial"/>
                <a:sym typeface="Arial"/>
              </a:rPr>
              <a:t>Electric push button switches are used within electric circuits like light switches. They contain electronics required to make or break circuits depending on the application. </a:t>
            </a:r>
            <a:endParaRPr sz="1500">
              <a:solidFill>
                <a:srgbClr val="000000"/>
              </a:solidFill>
              <a:latin typeface="Arial"/>
              <a:ea typeface="Arial"/>
              <a:cs typeface="Arial"/>
              <a:sym typeface="Arial"/>
            </a:endParaRPr>
          </a:p>
          <a:p>
            <a:pPr indent="-323850" lvl="0" marL="457200" rtl="0" algn="l">
              <a:lnSpc>
                <a:spcPct val="157142"/>
              </a:lnSpc>
              <a:spcBef>
                <a:spcPts val="0"/>
              </a:spcBef>
              <a:spcAft>
                <a:spcPts val="0"/>
              </a:spcAft>
              <a:buSzPts val="1500"/>
              <a:buChar char="●"/>
            </a:pPr>
            <a:r>
              <a:rPr lang="en" sz="1500">
                <a:solidFill>
                  <a:srgbClr val="000000"/>
                </a:solidFill>
                <a:latin typeface="Arial"/>
                <a:ea typeface="Arial"/>
                <a:cs typeface="Arial"/>
                <a:sym typeface="Arial"/>
              </a:rPr>
              <a:t>Pneumatic push button switches do not contain electronics, instead, when actuated a puff of air is passed through to an air switch which then completes the circuit.</a:t>
            </a:r>
            <a:endParaRPr sz="15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Basic Structure of Push Button:</a:t>
            </a:r>
            <a:endParaRPr sz="4200"/>
          </a:p>
        </p:txBody>
      </p:sp>
      <p:pic>
        <p:nvPicPr>
          <p:cNvPr id="156" name="Google Shape;156;p28"/>
          <p:cNvPicPr preferRelativeResize="0"/>
          <p:nvPr/>
        </p:nvPicPr>
        <p:blipFill>
          <a:blip r:embed="rId3">
            <a:alphaModFix/>
          </a:blip>
          <a:stretch>
            <a:fillRect/>
          </a:stretch>
        </p:blipFill>
        <p:spPr>
          <a:xfrm>
            <a:off x="4507275" y="285600"/>
            <a:ext cx="4497950" cy="4600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Connections of Push Button </a:t>
            </a:r>
            <a:r>
              <a:rPr lang="en"/>
              <a:t>with Beaglebone Black:</a:t>
            </a:r>
            <a:endParaRPr/>
          </a:p>
        </p:txBody>
      </p:sp>
      <p:sp>
        <p:nvSpPr>
          <p:cNvPr id="162" name="Google Shape;162;p2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One pin of push button has been connected to pin 41 of port 9 (P9.41) of Beaglebone Black.</a:t>
            </a:r>
            <a:br>
              <a:rPr lang="en" sz="1600"/>
            </a:br>
            <a:endParaRPr sz="1600"/>
          </a:p>
          <a:p>
            <a:pPr indent="-330200" lvl="0" marL="457200" rtl="0" algn="l">
              <a:spcBef>
                <a:spcPts val="0"/>
              </a:spcBef>
              <a:spcAft>
                <a:spcPts val="0"/>
              </a:spcAft>
              <a:buSzPts val="1600"/>
              <a:buChar char="●"/>
            </a:pPr>
            <a:r>
              <a:rPr lang="en" sz="1600"/>
              <a:t>The resistor of 10K has been connected in between push button and Beaglebone Black.</a:t>
            </a:r>
            <a:br>
              <a:rPr lang="en" sz="1600"/>
            </a:br>
            <a:endParaRPr sz="1600"/>
          </a:p>
          <a:p>
            <a:pPr indent="-330200" lvl="0" marL="457200" rtl="0" algn="l">
              <a:spcBef>
                <a:spcPts val="0"/>
              </a:spcBef>
              <a:spcAft>
                <a:spcPts val="0"/>
              </a:spcAft>
              <a:buSzPts val="1600"/>
              <a:buChar char="●"/>
            </a:pPr>
            <a:r>
              <a:rPr lang="en" sz="1600"/>
              <a:t>3.3V power supply has been connected to the other pin of push button.</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Connections of Beaglebone Black with LED:</a:t>
            </a:r>
            <a:endParaRPr/>
          </a:p>
        </p:txBody>
      </p:sp>
      <p:sp>
        <p:nvSpPr>
          <p:cNvPr id="168" name="Google Shape;168;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LED has been connected to the beaglebone black for the demonstration.</a:t>
            </a:r>
            <a:endParaRPr sz="2000"/>
          </a:p>
          <a:p>
            <a:pPr indent="0" lvl="0" marL="0" rtl="0" algn="l">
              <a:spcBef>
                <a:spcPts val="1200"/>
              </a:spcBef>
              <a:spcAft>
                <a:spcPts val="0"/>
              </a:spcAft>
              <a:buNone/>
            </a:pPr>
            <a:r>
              <a:rPr lang="en" sz="2000"/>
              <a:t>The positive(+) pin of LED has been connected to pin 12 of port 8(P8.12) of beaglebone black.</a:t>
            </a:r>
            <a:endParaRPr sz="2000"/>
          </a:p>
          <a:p>
            <a:pPr indent="0" lvl="0" marL="0" rtl="0" algn="l">
              <a:spcBef>
                <a:spcPts val="1200"/>
              </a:spcBef>
              <a:spcAft>
                <a:spcPts val="1200"/>
              </a:spcAft>
              <a:buNone/>
            </a:pPr>
            <a:r>
              <a:rPr lang="en" sz="2000"/>
              <a:t>The negative (-) pin of LED has been grounded.</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Connection of IR sensor and Beaglebone Black:</a:t>
            </a:r>
            <a:endParaRPr/>
          </a:p>
        </p:txBody>
      </p:sp>
      <p:sp>
        <p:nvSpPr>
          <p:cNvPr id="174" name="Google Shape;174;p3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The output pin of IR Sensor is connected to pin 7 of header 8 (P8.7) of beaglebone black.</a:t>
            </a:r>
            <a:endParaRPr sz="2100"/>
          </a:p>
          <a:p>
            <a:pPr indent="-361950" lvl="0" marL="457200" rtl="0" algn="l">
              <a:spcBef>
                <a:spcPts val="0"/>
              </a:spcBef>
              <a:spcAft>
                <a:spcPts val="0"/>
              </a:spcAft>
              <a:buSzPts val="2100"/>
              <a:buChar char="●"/>
            </a:pPr>
            <a:r>
              <a:rPr lang="en" sz="2100"/>
              <a:t>5V power supply is connected to Vcc pin of IR sensor.</a:t>
            </a:r>
            <a:endParaRPr sz="2100"/>
          </a:p>
          <a:p>
            <a:pPr indent="-361950" lvl="0" marL="457200" rtl="0" algn="l">
              <a:spcBef>
                <a:spcPts val="0"/>
              </a:spcBef>
              <a:spcAft>
                <a:spcPts val="0"/>
              </a:spcAft>
              <a:buSzPts val="2100"/>
              <a:buChar char="●"/>
            </a:pPr>
            <a:r>
              <a:rPr lang="en" sz="2100"/>
              <a:t>Both GND pins of IR sensor and beaglebone black are connected to each other. </a:t>
            </a:r>
            <a:endParaRPr sz="2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6457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Content:</a:t>
            </a:r>
            <a:endParaRPr sz="4200"/>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Task Objective</a:t>
            </a:r>
            <a:endParaRPr/>
          </a:p>
          <a:p>
            <a:pPr indent="-311150" lvl="0" marL="457200" rtl="0" algn="l">
              <a:spcBef>
                <a:spcPts val="0"/>
              </a:spcBef>
              <a:spcAft>
                <a:spcPts val="0"/>
              </a:spcAft>
              <a:buSzPts val="1300"/>
              <a:buChar char="●"/>
            </a:pPr>
            <a:r>
              <a:rPr lang="en"/>
              <a:t>Components Required</a:t>
            </a:r>
            <a:endParaRPr/>
          </a:p>
          <a:p>
            <a:pPr indent="-311150" lvl="0" marL="457200" rtl="0" algn="l">
              <a:spcBef>
                <a:spcPts val="0"/>
              </a:spcBef>
              <a:spcAft>
                <a:spcPts val="0"/>
              </a:spcAft>
              <a:buSzPts val="1300"/>
              <a:buChar char="●"/>
            </a:pPr>
            <a:r>
              <a:rPr lang="en"/>
              <a:t>Introduction to Beaglebone Black</a:t>
            </a:r>
            <a:endParaRPr/>
          </a:p>
          <a:p>
            <a:pPr indent="-311150" lvl="0" marL="457200" rtl="0" algn="l">
              <a:spcBef>
                <a:spcPts val="0"/>
              </a:spcBef>
              <a:spcAft>
                <a:spcPts val="0"/>
              </a:spcAft>
              <a:buSzPts val="1300"/>
              <a:buChar char="●"/>
            </a:pPr>
            <a:r>
              <a:rPr lang="en"/>
              <a:t>Beaglebone Pin Diagram</a:t>
            </a:r>
            <a:endParaRPr/>
          </a:p>
          <a:p>
            <a:pPr indent="-311150" lvl="0" marL="457200" rtl="0" algn="l">
              <a:spcBef>
                <a:spcPts val="0"/>
              </a:spcBef>
              <a:spcAft>
                <a:spcPts val="0"/>
              </a:spcAft>
              <a:buSzPts val="1300"/>
              <a:buChar char="●"/>
            </a:pPr>
            <a:r>
              <a:rPr lang="en"/>
              <a:t>Introduction to Push Buttons</a:t>
            </a:r>
            <a:endParaRPr/>
          </a:p>
          <a:p>
            <a:pPr indent="-311150" lvl="0" marL="457200" rtl="0" algn="l">
              <a:spcBef>
                <a:spcPts val="0"/>
              </a:spcBef>
              <a:spcAft>
                <a:spcPts val="0"/>
              </a:spcAft>
              <a:buSzPts val="1300"/>
              <a:buChar char="●"/>
            </a:pPr>
            <a:r>
              <a:rPr lang="en"/>
              <a:t>Types of Push Button</a:t>
            </a:r>
            <a:endParaRPr/>
          </a:p>
          <a:p>
            <a:pPr indent="-311150" lvl="0" marL="457200" rtl="0" algn="l">
              <a:spcBef>
                <a:spcPts val="0"/>
              </a:spcBef>
              <a:spcAft>
                <a:spcPts val="0"/>
              </a:spcAft>
              <a:buSzPts val="1300"/>
              <a:buChar char="●"/>
            </a:pPr>
            <a:r>
              <a:rPr lang="en"/>
              <a:t>Basic Structure of Push Button</a:t>
            </a:r>
            <a:endParaRPr/>
          </a:p>
          <a:p>
            <a:pPr indent="-311150" lvl="0" marL="457200" rtl="0" algn="l">
              <a:spcBef>
                <a:spcPts val="0"/>
              </a:spcBef>
              <a:spcAft>
                <a:spcPts val="0"/>
              </a:spcAft>
              <a:buSzPts val="1300"/>
              <a:buChar char="●"/>
            </a:pPr>
            <a:r>
              <a:rPr lang="en"/>
              <a:t>Connections of Push Button and Beaglebone Black</a:t>
            </a:r>
            <a:endParaRPr/>
          </a:p>
          <a:p>
            <a:pPr indent="-311150" lvl="0" marL="457200" rtl="0" algn="l">
              <a:spcBef>
                <a:spcPts val="0"/>
              </a:spcBef>
              <a:spcAft>
                <a:spcPts val="0"/>
              </a:spcAft>
              <a:buSzPts val="1300"/>
              <a:buChar char="●"/>
            </a:pPr>
            <a:r>
              <a:rPr lang="en"/>
              <a:t>Connections of LED and Beaglebone Black</a:t>
            </a:r>
            <a:endParaRPr/>
          </a:p>
          <a:p>
            <a:pPr indent="-311150" lvl="0" marL="457200" rtl="0" algn="l">
              <a:spcBef>
                <a:spcPts val="0"/>
              </a:spcBef>
              <a:spcAft>
                <a:spcPts val="0"/>
              </a:spcAft>
              <a:buSzPts val="1300"/>
              <a:buChar char="●"/>
            </a:pPr>
            <a:r>
              <a:rPr lang="en"/>
              <a:t>Connections of IR sensor and Beaglebone Black</a:t>
            </a:r>
            <a:endParaRPr/>
          </a:p>
          <a:p>
            <a:pPr indent="-311150" lvl="0" marL="457200" rtl="0" algn="l">
              <a:spcBef>
                <a:spcPts val="0"/>
              </a:spcBef>
              <a:spcAft>
                <a:spcPts val="0"/>
              </a:spcAft>
              <a:buSzPts val="1300"/>
              <a:buChar char="●"/>
            </a:pPr>
            <a:r>
              <a:rPr lang="en"/>
              <a:t>Hardware Connections</a:t>
            </a:r>
            <a:endParaRPr/>
          </a:p>
          <a:p>
            <a:pPr indent="-311150" lvl="0" marL="457200" rtl="0" algn="l">
              <a:spcBef>
                <a:spcPts val="0"/>
              </a:spcBef>
              <a:spcAft>
                <a:spcPts val="0"/>
              </a:spcAft>
              <a:buSzPts val="1300"/>
              <a:buChar char="●"/>
            </a:pPr>
            <a:r>
              <a:rPr lang="en"/>
              <a:t>Software Coding</a:t>
            </a:r>
            <a:endParaRPr/>
          </a:p>
          <a:p>
            <a:pPr indent="-311150" lvl="0" marL="457200" rtl="0" algn="l">
              <a:spcBef>
                <a:spcPts val="0"/>
              </a:spcBef>
              <a:spcAft>
                <a:spcPts val="0"/>
              </a:spcAft>
              <a:buSzPts val="1300"/>
              <a:buChar char="●"/>
            </a:pPr>
            <a:r>
              <a:rPr lang="en"/>
              <a:t>Code</a:t>
            </a:r>
            <a:endParaRPr/>
          </a:p>
          <a:p>
            <a:pPr indent="-311150" lvl="0" marL="457200" rtl="0" algn="l">
              <a:spcBef>
                <a:spcPts val="0"/>
              </a:spcBef>
              <a:spcAft>
                <a:spcPts val="0"/>
              </a:spcAft>
              <a:buSzPts val="1300"/>
              <a:buChar char="●"/>
            </a:pPr>
            <a:r>
              <a:rPr lang="en"/>
              <a:t>Output</a:t>
            </a:r>
            <a:endParaRPr/>
          </a:p>
          <a:p>
            <a:pPr indent="-311150" lvl="0" marL="457200" rtl="0" algn="l">
              <a:spcBef>
                <a:spcPts val="0"/>
              </a:spcBef>
              <a:spcAft>
                <a:spcPts val="0"/>
              </a:spcAft>
              <a:buSzPts val="1300"/>
              <a:buChar char="●"/>
            </a:pPr>
            <a:r>
              <a:rPr lang="en"/>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2"/>
          <p:cNvPicPr preferRelativeResize="0"/>
          <p:nvPr/>
        </p:nvPicPr>
        <p:blipFill rotWithShape="1">
          <a:blip r:embed="rId3">
            <a:alphaModFix/>
          </a:blip>
          <a:srcRect b="20160" l="0" r="0" t="5062"/>
          <a:stretch/>
        </p:blipFill>
        <p:spPr>
          <a:xfrm>
            <a:off x="4375950" y="131450"/>
            <a:ext cx="4711876" cy="4697774"/>
          </a:xfrm>
          <a:prstGeom prst="rect">
            <a:avLst/>
          </a:prstGeom>
          <a:noFill/>
          <a:ln>
            <a:noFill/>
          </a:ln>
        </p:spPr>
      </p:pic>
      <p:sp>
        <p:nvSpPr>
          <p:cNvPr id="180" name="Google Shape;180;p3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Hardware Connections: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 Coding:</a:t>
            </a:r>
            <a:endParaRPr/>
          </a:p>
        </p:txBody>
      </p:sp>
      <p:sp>
        <p:nvSpPr>
          <p:cNvPr id="186" name="Google Shape;186;p3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As I am using Windows Operating System, so I have downloaded PuTTY software for beaglebone black.</a:t>
            </a:r>
            <a:endParaRPr/>
          </a:p>
          <a:p>
            <a:pPr indent="-311150" lvl="0" marL="457200" rtl="0" algn="l">
              <a:spcBef>
                <a:spcPts val="0"/>
              </a:spcBef>
              <a:spcAft>
                <a:spcPts val="0"/>
              </a:spcAft>
              <a:buSzPts val="1300"/>
              <a:buChar char="●"/>
            </a:pPr>
            <a:r>
              <a:rPr lang="en"/>
              <a:t>So we have to login into beaglebone black by putting the IP address i.e., 192.168.7.2</a:t>
            </a:r>
            <a:endParaRPr/>
          </a:p>
          <a:p>
            <a:pPr indent="-311150" lvl="0" marL="457200" rtl="0" algn="l">
              <a:spcBef>
                <a:spcPts val="0"/>
              </a:spcBef>
              <a:spcAft>
                <a:spcPts val="0"/>
              </a:spcAft>
              <a:buSzPts val="1300"/>
              <a:buChar char="●"/>
            </a:pPr>
            <a:r>
              <a:rPr lang="en"/>
              <a:t>After that the terminal window will open and then login as debian and then put password.</a:t>
            </a:r>
            <a:endParaRPr/>
          </a:p>
          <a:p>
            <a:pPr indent="-311150" lvl="0" marL="457200" rtl="0" algn="l">
              <a:spcBef>
                <a:spcPts val="0"/>
              </a:spcBef>
              <a:spcAft>
                <a:spcPts val="0"/>
              </a:spcAft>
              <a:buSzPts val="1300"/>
              <a:buChar char="●"/>
            </a:pPr>
            <a:r>
              <a:rPr lang="en"/>
              <a:t>Then I opened the nano terminal by first making a folder named push_button and then nano pshbtn.c.</a:t>
            </a:r>
            <a:endParaRPr/>
          </a:p>
          <a:p>
            <a:pPr indent="-311150" lvl="0" marL="457200" rtl="0" algn="l">
              <a:spcBef>
                <a:spcPts val="0"/>
              </a:spcBef>
              <a:spcAft>
                <a:spcPts val="0"/>
              </a:spcAft>
              <a:buSzPts val="1300"/>
              <a:buChar char="●"/>
            </a:pPr>
            <a:r>
              <a:rPr lang="en"/>
              <a:t>Write the code for interfacing and save it by Ctrl+O and then exit Ctrl+X.</a:t>
            </a:r>
            <a:endParaRPr/>
          </a:p>
          <a:p>
            <a:pPr indent="-311150" lvl="0" marL="457200" rtl="0" algn="l">
              <a:spcBef>
                <a:spcPts val="0"/>
              </a:spcBef>
              <a:spcAft>
                <a:spcPts val="0"/>
              </a:spcAft>
              <a:buSzPts val="1300"/>
              <a:buChar char="●"/>
            </a:pPr>
            <a:r>
              <a:rPr lang="en"/>
              <a:t>Compile the program through gcc command i.e. gcc pshbtn.c -o pushbutton -l iobb</a:t>
            </a:r>
            <a:endParaRPr/>
          </a:p>
          <a:p>
            <a:pPr indent="-311150" lvl="0" marL="457200" rtl="0" algn="l">
              <a:spcBef>
                <a:spcPts val="0"/>
              </a:spcBef>
              <a:spcAft>
                <a:spcPts val="0"/>
              </a:spcAft>
              <a:buSzPts val="1300"/>
              <a:buChar char="●"/>
            </a:pPr>
            <a:r>
              <a:rPr lang="en"/>
              <a:t>After compiling run the program by sudo ./pushbutton.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sp>
        <p:nvSpPr>
          <p:cNvPr id="192" name="Google Shape;192;p3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rgbClr val="000000"/>
                </a:solidFill>
                <a:latin typeface="Arial"/>
                <a:ea typeface="Arial"/>
                <a:cs typeface="Arial"/>
                <a:sym typeface="Arial"/>
              </a:rPr>
              <a:t>Step 1: Including Header files</a:t>
            </a:r>
            <a:endParaRPr b="1" sz="1700">
              <a:solidFill>
                <a:srgbClr val="000000"/>
              </a:solidFill>
              <a:latin typeface="Arial"/>
              <a:ea typeface="Arial"/>
              <a:cs typeface="Arial"/>
              <a:sym typeface="Arial"/>
            </a:endParaRPr>
          </a:p>
          <a:p>
            <a:pPr indent="0" lvl="0" marL="0" rtl="0" algn="l">
              <a:spcBef>
                <a:spcPts val="0"/>
              </a:spcBef>
              <a:spcAft>
                <a:spcPts val="0"/>
              </a:spcAft>
              <a:buNone/>
            </a:pPr>
            <a:r>
              <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#include &lt;stdio.h&gt;   //includes standard I/O header files</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#include &lt;iobb.h&gt;     //includes GPIO I/O header files</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700">
                <a:solidFill>
                  <a:srgbClr val="000000"/>
                </a:solidFill>
                <a:latin typeface="Arial"/>
                <a:ea typeface="Arial"/>
                <a:cs typeface="Arial"/>
                <a:sym typeface="Arial"/>
              </a:rPr>
              <a:t>#include &lt;unistd.h&gt;  //includes POSIX API library for adding delay in operation</a:t>
            </a:r>
            <a:endParaRPr sz="1700">
              <a:solidFill>
                <a:srgbClr val="000000"/>
              </a:solidFill>
              <a:latin typeface="Arial"/>
              <a:ea typeface="Arial"/>
              <a:cs typeface="Arial"/>
              <a:sym typeface="Arial"/>
            </a:endParaRPr>
          </a:p>
          <a:p>
            <a:pPr indent="0" lvl="0" marL="0" rtl="0" algn="l">
              <a:spcBef>
                <a:spcPts val="0"/>
              </a:spcBef>
              <a:spcAft>
                <a:spcPts val="1200"/>
              </a:spcAft>
              <a:buNone/>
            </a:pPr>
            <a:r>
              <a:t/>
            </a: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sp>
        <p:nvSpPr>
          <p:cNvPr id="198" name="Google Shape;198;p3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rgbClr val="000000"/>
                </a:solidFill>
              </a:rPr>
              <a:t>Step 2: Defining Pins </a:t>
            </a:r>
            <a:endParaRPr b="1" sz="2100">
              <a:solidFill>
                <a:srgbClr val="000000"/>
              </a:solidFill>
            </a:endParaRPr>
          </a:p>
          <a:p>
            <a:pPr indent="0" lvl="0" marL="0" rtl="0" algn="l">
              <a:spcBef>
                <a:spcPts val="1200"/>
              </a:spcBef>
              <a:spcAft>
                <a:spcPts val="0"/>
              </a:spcAft>
              <a:buNone/>
            </a:pPr>
            <a:r>
              <a:rPr lang="en" sz="1900">
                <a:solidFill>
                  <a:srgbClr val="000000"/>
                </a:solidFill>
                <a:latin typeface="Arial"/>
                <a:ea typeface="Arial"/>
                <a:cs typeface="Arial"/>
                <a:sym typeface="Arial"/>
              </a:rPr>
              <a:t>#define GreenLED 8,12     //pin 12 of                    header 8</a:t>
            </a:r>
            <a:endParaRPr sz="1900">
              <a:solidFill>
                <a:srgbClr val="000000"/>
              </a:solidFill>
              <a:latin typeface="Arial"/>
              <a:ea typeface="Arial"/>
              <a:cs typeface="Arial"/>
              <a:sym typeface="Arial"/>
            </a:endParaRPr>
          </a:p>
          <a:p>
            <a:pPr indent="0" lvl="0" marL="0" rtl="0" algn="l">
              <a:spcBef>
                <a:spcPts val="0"/>
              </a:spcBef>
              <a:spcAft>
                <a:spcPts val="0"/>
              </a:spcAft>
              <a:buNone/>
            </a:pPr>
            <a:r>
              <a:rPr lang="en" sz="1900">
                <a:solidFill>
                  <a:srgbClr val="000000"/>
                </a:solidFill>
                <a:latin typeface="Arial"/>
                <a:ea typeface="Arial"/>
                <a:cs typeface="Arial"/>
                <a:sym typeface="Arial"/>
              </a:rPr>
              <a:t>#define PushButton 9,41   //pin 41 of header 9</a:t>
            </a:r>
            <a:endParaRPr sz="1900">
              <a:solidFill>
                <a:srgbClr val="000000"/>
              </a:solidFill>
              <a:latin typeface="Arial"/>
              <a:ea typeface="Arial"/>
              <a:cs typeface="Arial"/>
              <a:sym typeface="Arial"/>
            </a:endParaRPr>
          </a:p>
          <a:p>
            <a:pPr indent="0" lvl="0" marL="0" rtl="0" algn="l">
              <a:spcBef>
                <a:spcPts val="0"/>
              </a:spcBef>
              <a:spcAft>
                <a:spcPts val="0"/>
              </a:spcAft>
              <a:buNone/>
            </a:pPr>
            <a:r>
              <a:rPr lang="en" sz="1900">
                <a:solidFill>
                  <a:srgbClr val="000000"/>
                </a:solidFill>
                <a:latin typeface="Arial"/>
                <a:ea typeface="Arial"/>
                <a:cs typeface="Arial"/>
                <a:sym typeface="Arial"/>
              </a:rPr>
              <a:t>#define IRbtwnDoor 8,7    //pin 7 of header 8</a:t>
            </a:r>
            <a:endParaRPr sz="1900">
              <a:solidFill>
                <a:srgbClr val="000000"/>
              </a:solidFill>
              <a:latin typeface="Arial"/>
              <a:ea typeface="Arial"/>
              <a:cs typeface="Arial"/>
              <a:sym typeface="Arial"/>
            </a:endParaRPr>
          </a:p>
          <a:p>
            <a:pPr indent="0" lvl="0" marL="0" rtl="0" algn="l">
              <a:spcBef>
                <a:spcPts val="0"/>
              </a:spcBef>
              <a:spcAft>
                <a:spcPts val="1200"/>
              </a:spcAft>
              <a:buNone/>
            </a:pPr>
            <a:r>
              <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sp>
        <p:nvSpPr>
          <p:cNvPr id="204" name="Google Shape;204;p3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000000"/>
                </a:solidFill>
              </a:rPr>
              <a:t>Step 3: Beginning of main function and setting the directions of GPIO pins</a:t>
            </a:r>
            <a:endParaRPr b="1" sz="1600">
              <a:solidFill>
                <a:srgbClr val="000000"/>
              </a:solidFill>
            </a:endParaRPr>
          </a:p>
          <a:p>
            <a:pPr indent="0" lvl="0" marL="0" rtl="0" algn="l">
              <a:spcBef>
                <a:spcPts val="1200"/>
              </a:spcBef>
              <a:spcAft>
                <a:spcPts val="0"/>
              </a:spcAft>
              <a:buNone/>
            </a:pPr>
            <a:r>
              <a:rPr lang="en" sz="1400">
                <a:solidFill>
                  <a:srgbClr val="000000"/>
                </a:solidFill>
                <a:latin typeface="Arial"/>
                <a:ea typeface="Arial"/>
                <a:cs typeface="Arial"/>
                <a:sym typeface="Arial"/>
              </a:rPr>
              <a:t>int main(void)        // main function</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  iolib_init();     // initializing GPIO I/O library</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  iolib_setdir(IRbtwnDoor, DigitalIn);   //setting GPIO pin of IR sensor for input</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 iolib_setdir(GreenLED, DigitalOut);  //setting GPIO pin of LED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 iolib_setdir(PushButton, DigitalIn);    //setting GPIO pin of push button for input</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sp>
        <p:nvSpPr>
          <p:cNvPr id="210" name="Google Shape;210;p37"/>
          <p:cNvSpPr txBox="1"/>
          <p:nvPr>
            <p:ph idx="1" type="body"/>
          </p:nvPr>
        </p:nvSpPr>
        <p:spPr>
          <a:xfrm>
            <a:off x="4476400" y="42775"/>
            <a:ext cx="4469400" cy="4868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en" sz="1505">
                <a:solidFill>
                  <a:srgbClr val="000000"/>
                </a:solidFill>
              </a:rPr>
              <a:t>Step 4: Logic for operation</a:t>
            </a:r>
            <a:endParaRPr b="1" sz="1505">
              <a:solidFill>
                <a:srgbClr val="000000"/>
              </a:solidFill>
            </a:endParaRPr>
          </a:p>
          <a:p>
            <a:pPr indent="0" lvl="0" marL="0" rtl="0" algn="l">
              <a:lnSpc>
                <a:spcPct val="95000"/>
              </a:lnSpc>
              <a:spcBef>
                <a:spcPts val="1200"/>
              </a:spcBef>
              <a:spcAft>
                <a:spcPts val="0"/>
              </a:spcAft>
              <a:buSzPts val="935"/>
              <a:buNone/>
            </a:pPr>
            <a:r>
              <a:rPr lang="en" sz="1335">
                <a:solidFill>
                  <a:srgbClr val="000000"/>
                </a:solidFill>
                <a:latin typeface="Arial"/>
                <a:ea typeface="Arial"/>
                <a:cs typeface="Arial"/>
                <a:sym typeface="Arial"/>
              </a:rPr>
              <a:t>while(1)     //continuous loop</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if (is_high (IRbtwnDoor))      //if pin 7 of header 8 is low</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printf(“Door Closed \n”);     //print on terminal</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pin_low(GreenLED);       // LED will not glow</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usleep (1200000);             //delay operation</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if (is_low (IRbtwnDoor))      //if pin 7 of header 8 is high</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printf(“Obstacle \n”);     //print on terminal</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pin_high(GreenLED);       // LED will glow</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usleep (1200000);             //delay operation</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if (is_high (PushButton))      //when button is pressed</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printf(“Buzzer is off \n”);     //print on terminal</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pin_low(GreenLED);       // LED will not glow</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          usleep (1200000);             //delay operation</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a:t>
            </a:r>
            <a:endParaRPr sz="1335">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lang="en" sz="1335">
                <a:solidFill>
                  <a:srgbClr val="000000"/>
                </a:solidFill>
                <a:latin typeface="Arial"/>
                <a:ea typeface="Arial"/>
                <a:cs typeface="Arial"/>
                <a:sym typeface="Arial"/>
              </a:rPr>
              <a:t>}</a:t>
            </a:r>
            <a:endParaRPr sz="1335">
              <a:solidFill>
                <a:srgbClr val="000000"/>
              </a:solidFill>
              <a:latin typeface="Arial"/>
              <a:ea typeface="Arial"/>
              <a:cs typeface="Arial"/>
              <a:sym typeface="Arial"/>
            </a:endParaRPr>
          </a:p>
          <a:p>
            <a:pPr indent="0" lvl="0" marL="0" rtl="0" algn="l">
              <a:lnSpc>
                <a:spcPct val="95000"/>
              </a:lnSpc>
              <a:spcBef>
                <a:spcPts val="0"/>
              </a:spcBef>
              <a:spcAft>
                <a:spcPts val="1200"/>
              </a:spcAft>
              <a:buSzPts val="935"/>
              <a:buNone/>
            </a:pPr>
            <a:r>
              <a:t/>
            </a:r>
            <a:endParaRPr sz="1604"/>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sp>
        <p:nvSpPr>
          <p:cNvPr id="216" name="Google Shape;216;p3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rgbClr val="000000"/>
                </a:solidFill>
              </a:rPr>
              <a:t>Step 4: End of Program</a:t>
            </a:r>
            <a:endParaRPr b="1" sz="2000">
              <a:solidFill>
                <a:srgbClr val="000000"/>
              </a:solidFill>
            </a:endParaRPr>
          </a:p>
          <a:p>
            <a:pPr indent="0" lvl="0" marL="0" rtl="0" algn="l">
              <a:spcBef>
                <a:spcPts val="1200"/>
              </a:spcBef>
              <a:spcAft>
                <a:spcPts val="0"/>
              </a:spcAft>
              <a:buNone/>
            </a:pPr>
            <a:r>
              <a:rPr lang="en"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iolib_free();     //end of program (free library resources)</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return(0);         //return a value</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1200"/>
              </a:spcAft>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pic>
        <p:nvPicPr>
          <p:cNvPr id="222" name="Google Shape;222;p39"/>
          <p:cNvPicPr preferRelativeResize="0"/>
          <p:nvPr/>
        </p:nvPicPr>
        <p:blipFill>
          <a:blip r:embed="rId3">
            <a:alphaModFix/>
          </a:blip>
          <a:stretch>
            <a:fillRect/>
          </a:stretch>
        </p:blipFill>
        <p:spPr>
          <a:xfrm>
            <a:off x="370475" y="1277025"/>
            <a:ext cx="8412398" cy="377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pic>
        <p:nvPicPr>
          <p:cNvPr id="228" name="Google Shape;228;p40"/>
          <p:cNvPicPr preferRelativeResize="0"/>
          <p:nvPr/>
        </p:nvPicPr>
        <p:blipFill>
          <a:blip r:embed="rId3">
            <a:alphaModFix/>
          </a:blip>
          <a:stretch>
            <a:fillRect/>
          </a:stretch>
        </p:blipFill>
        <p:spPr>
          <a:xfrm>
            <a:off x="645400" y="1285875"/>
            <a:ext cx="7812799" cy="3714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pic>
        <p:nvPicPr>
          <p:cNvPr id="234" name="Google Shape;234;p41"/>
          <p:cNvPicPr preferRelativeResize="0"/>
          <p:nvPr/>
        </p:nvPicPr>
        <p:blipFill>
          <a:blip r:embed="rId3">
            <a:alphaModFix/>
          </a:blip>
          <a:stretch>
            <a:fillRect/>
          </a:stretch>
        </p:blipFill>
        <p:spPr>
          <a:xfrm>
            <a:off x="1035600" y="1259300"/>
            <a:ext cx="7458077" cy="3838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Task Objective:</a:t>
            </a:r>
            <a:endParaRPr sz="4200"/>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The main objective of this task is to control the buzzer.</a:t>
            </a:r>
            <a:endParaRPr sz="2200"/>
          </a:p>
          <a:p>
            <a:pPr indent="-368300" lvl="0" marL="457200" rtl="0" algn="l">
              <a:spcBef>
                <a:spcPts val="0"/>
              </a:spcBef>
              <a:spcAft>
                <a:spcPts val="0"/>
              </a:spcAft>
              <a:buSzPts val="2200"/>
              <a:buChar char="●"/>
            </a:pPr>
            <a:r>
              <a:rPr lang="en" sz="2200"/>
              <a:t> Whenever something comes in </a:t>
            </a:r>
            <a:r>
              <a:rPr lang="en" sz="2200"/>
              <a:t>between</a:t>
            </a:r>
            <a:r>
              <a:rPr lang="en" sz="2200"/>
              <a:t> the door IR sensor will detect the obstacle and then the buzzer will make sound.</a:t>
            </a:r>
            <a:endParaRPr sz="2200"/>
          </a:p>
          <a:p>
            <a:pPr indent="-368300" lvl="0" marL="457200" rtl="0" algn="l">
              <a:spcBef>
                <a:spcPts val="0"/>
              </a:spcBef>
              <a:spcAft>
                <a:spcPts val="0"/>
              </a:spcAft>
              <a:buSzPts val="2200"/>
              <a:buChar char="●"/>
            </a:pPr>
            <a:r>
              <a:rPr lang="en" sz="2200"/>
              <a:t>So the push button will be pressed to the turn off the buzzer.</a:t>
            </a:r>
            <a:endParaRPr sz="2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pic>
        <p:nvPicPr>
          <p:cNvPr id="240" name="Google Shape;240;p42"/>
          <p:cNvPicPr preferRelativeResize="0"/>
          <p:nvPr/>
        </p:nvPicPr>
        <p:blipFill>
          <a:blip r:embed="rId3">
            <a:alphaModFix/>
          </a:blip>
          <a:stretch>
            <a:fillRect/>
          </a:stretch>
        </p:blipFill>
        <p:spPr>
          <a:xfrm>
            <a:off x="409525" y="1232675"/>
            <a:ext cx="8325002" cy="3820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a:t>
            </a:r>
            <a:endParaRPr/>
          </a:p>
        </p:txBody>
      </p:sp>
      <p:pic>
        <p:nvPicPr>
          <p:cNvPr id="246" name="Google Shape;246;p43"/>
          <p:cNvPicPr preferRelativeResize="0"/>
          <p:nvPr/>
        </p:nvPicPr>
        <p:blipFill>
          <a:blip r:embed="rId3">
            <a:alphaModFix/>
          </a:blip>
          <a:stretch>
            <a:fillRect/>
          </a:stretch>
        </p:blipFill>
        <p:spPr>
          <a:xfrm>
            <a:off x="991250" y="1355250"/>
            <a:ext cx="7316200" cy="3671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References:</a:t>
            </a:r>
            <a:endParaRPr sz="4200"/>
          </a:p>
        </p:txBody>
      </p:sp>
      <p:sp>
        <p:nvSpPr>
          <p:cNvPr id="252" name="Google Shape;252;p4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solidFill>
                  <a:srgbClr val="595959"/>
                </a:solidFill>
              </a:rPr>
              <a:t>Beaglebone.org (2019,September 6). Retrieved from </a:t>
            </a:r>
            <a:r>
              <a:rPr lang="en" u="sng">
                <a:solidFill>
                  <a:srgbClr val="0097A7"/>
                </a:solidFill>
                <a:hlinkClick r:id="rId3">
                  <a:extLst>
                    <a:ext uri="{A12FA001-AC4F-418D-AE19-62706E023703}">
                      <ahyp:hlinkClr val="tx"/>
                    </a:ext>
                  </a:extLst>
                </a:hlinkClick>
              </a:rPr>
              <a:t>https://beagleboard.org/black</a:t>
            </a:r>
            <a:endParaRPr/>
          </a:p>
          <a:p>
            <a:pPr indent="-311150" lvl="0" marL="457200" rtl="0" algn="l">
              <a:spcBef>
                <a:spcPts val="0"/>
              </a:spcBef>
              <a:spcAft>
                <a:spcPts val="0"/>
              </a:spcAft>
              <a:buSzPts val="1300"/>
              <a:buChar char="●"/>
            </a:pPr>
            <a:r>
              <a:rPr lang="en"/>
              <a:t>Push Button: Quisure.com, Retrieved from, </a:t>
            </a:r>
            <a:r>
              <a:rPr lang="en" u="sng">
                <a:solidFill>
                  <a:schemeClr val="hlink"/>
                </a:solidFill>
                <a:hlinkClick r:id="rId4"/>
              </a:rPr>
              <a:t>https://www.quisure.com/blog/faq/what-is-the-principle-of-the-push-button-switches</a:t>
            </a:r>
            <a:br>
              <a:rPr lang="en"/>
            </a:br>
            <a:r>
              <a:rPr lang="en"/>
              <a:t>Herga Technology Ltd., Retrieved from, </a:t>
            </a:r>
            <a:r>
              <a:rPr lang="en" u="sng">
                <a:solidFill>
                  <a:schemeClr val="hlink"/>
                </a:solidFill>
                <a:hlinkClick r:id="rId5"/>
              </a:rPr>
              <a:t>https://www.herga.com/pressrelease/detail.php?aid=129&amp;did=Push-Button-Switch-Types</a:t>
            </a:r>
            <a:endParaRPr/>
          </a:p>
          <a:p>
            <a:pPr indent="-311150" lvl="0" marL="457200" rtl="0" algn="l">
              <a:spcBef>
                <a:spcPts val="0"/>
              </a:spcBef>
              <a:spcAft>
                <a:spcPts val="0"/>
              </a:spcAft>
              <a:buSzPts val="1300"/>
              <a:buChar char="●"/>
            </a:pPr>
            <a:r>
              <a:rPr lang="en"/>
              <a:t>Code: Element14.com, Retrieved from, </a:t>
            </a:r>
            <a:r>
              <a:rPr lang="en" u="sng">
                <a:solidFill>
                  <a:schemeClr val="hlink"/>
                </a:solidFill>
                <a:hlinkClick r:id="rId6"/>
              </a:rPr>
              <a:t>https://www.element14.com/community/community/designcenter/single-board-computers/next-genbeaglebone/blog/2013/10/10/bbb--beaglebone-black-io-library-for-c</a:t>
            </a:r>
            <a:endParaRPr/>
          </a:p>
          <a:p>
            <a:pPr indent="-311150" lvl="0" marL="457200" rtl="0" algn="l">
              <a:spcBef>
                <a:spcPts val="0"/>
              </a:spcBef>
              <a:spcAft>
                <a:spcPts val="0"/>
              </a:spcAft>
              <a:buSzPts val="1300"/>
              <a:buChar char="●"/>
            </a:pPr>
            <a:r>
              <a:rPr lang="en"/>
              <a:t>For Connections: Adafruit.com, Retrieved from, </a:t>
            </a:r>
            <a:r>
              <a:rPr lang="en" u="sng">
                <a:solidFill>
                  <a:schemeClr val="hlink"/>
                </a:solidFill>
                <a:hlinkClick r:id="rId7"/>
              </a:rPr>
              <a:t>https://learn.adafruit.com/connecting-a-push-button-to-beaglebone-black/wiring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5"/>
          <p:cNvPicPr preferRelativeResize="0"/>
          <p:nvPr/>
        </p:nvPicPr>
        <p:blipFill>
          <a:blip r:embed="rId3">
            <a:alphaModFix/>
          </a:blip>
          <a:stretch>
            <a:fillRect/>
          </a:stretch>
        </p:blipFill>
        <p:spPr>
          <a:xfrm>
            <a:off x="524513" y="525500"/>
            <a:ext cx="8094976" cy="3541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Components Required:</a:t>
            </a:r>
            <a:endParaRPr sz="4200"/>
          </a:p>
        </p:txBody>
      </p:sp>
      <p:sp>
        <p:nvSpPr>
          <p:cNvPr id="83" name="Google Shape;83;p16"/>
          <p:cNvSpPr txBox="1"/>
          <p:nvPr>
            <p:ph idx="1" type="body"/>
          </p:nvPr>
        </p:nvSpPr>
        <p:spPr>
          <a:xfrm>
            <a:off x="4644675" y="358800"/>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Hardware Components:</a:t>
            </a:r>
            <a:endParaRPr b="1" sz="1500"/>
          </a:p>
          <a:p>
            <a:pPr indent="-323850" lvl="0" marL="457200" rtl="0" algn="l">
              <a:spcBef>
                <a:spcPts val="1200"/>
              </a:spcBef>
              <a:spcAft>
                <a:spcPts val="0"/>
              </a:spcAft>
              <a:buSzPts val="1500"/>
              <a:buAutoNum type="arabicPeriod"/>
            </a:pPr>
            <a:r>
              <a:rPr lang="en" sz="1500"/>
              <a:t>Beaglebone Black</a:t>
            </a:r>
            <a:endParaRPr sz="1500"/>
          </a:p>
          <a:p>
            <a:pPr indent="-323850" lvl="0" marL="457200" rtl="0" algn="l">
              <a:spcBef>
                <a:spcPts val="0"/>
              </a:spcBef>
              <a:spcAft>
                <a:spcPts val="0"/>
              </a:spcAft>
              <a:buSzPts val="1500"/>
              <a:buAutoNum type="arabicPeriod"/>
            </a:pPr>
            <a:r>
              <a:rPr lang="en" sz="1500"/>
              <a:t>Push Button</a:t>
            </a:r>
            <a:endParaRPr sz="1500"/>
          </a:p>
          <a:p>
            <a:pPr indent="-323850" lvl="0" marL="457200" rtl="0" algn="l">
              <a:spcBef>
                <a:spcPts val="0"/>
              </a:spcBef>
              <a:spcAft>
                <a:spcPts val="0"/>
              </a:spcAft>
              <a:buSzPts val="1500"/>
              <a:buAutoNum type="arabicPeriod"/>
            </a:pPr>
            <a:r>
              <a:rPr lang="en" sz="1500"/>
              <a:t>LEDs</a:t>
            </a:r>
            <a:endParaRPr sz="1500"/>
          </a:p>
          <a:p>
            <a:pPr indent="-323850" lvl="0" marL="457200" rtl="0" algn="l">
              <a:spcBef>
                <a:spcPts val="0"/>
              </a:spcBef>
              <a:spcAft>
                <a:spcPts val="0"/>
              </a:spcAft>
              <a:buSzPts val="1500"/>
              <a:buAutoNum type="arabicPeriod"/>
            </a:pPr>
            <a:r>
              <a:rPr lang="en" sz="1500"/>
              <a:t>Resistors</a:t>
            </a:r>
            <a:endParaRPr sz="1500"/>
          </a:p>
          <a:p>
            <a:pPr indent="-323850" lvl="0" marL="457200" rtl="0" algn="l">
              <a:spcBef>
                <a:spcPts val="0"/>
              </a:spcBef>
              <a:spcAft>
                <a:spcPts val="0"/>
              </a:spcAft>
              <a:buSzPts val="1500"/>
              <a:buAutoNum type="arabicPeriod"/>
            </a:pPr>
            <a:r>
              <a:rPr lang="en" sz="1500"/>
              <a:t>Jumper wires</a:t>
            </a:r>
            <a:endParaRPr sz="1500"/>
          </a:p>
          <a:p>
            <a:pPr indent="-323850" lvl="0" marL="457200" rtl="0" algn="l">
              <a:spcBef>
                <a:spcPts val="0"/>
              </a:spcBef>
              <a:spcAft>
                <a:spcPts val="0"/>
              </a:spcAft>
              <a:buSzPts val="1500"/>
              <a:buAutoNum type="arabicPeriod"/>
            </a:pPr>
            <a:r>
              <a:rPr lang="en" sz="1500"/>
              <a:t>USB Cable</a:t>
            </a:r>
            <a:endParaRPr sz="1500"/>
          </a:p>
          <a:p>
            <a:pPr indent="-323850" lvl="0" marL="457200" rtl="0" algn="l">
              <a:spcBef>
                <a:spcPts val="0"/>
              </a:spcBef>
              <a:spcAft>
                <a:spcPts val="0"/>
              </a:spcAft>
              <a:buSzPts val="1500"/>
              <a:buAutoNum type="arabicPeriod"/>
            </a:pPr>
            <a:r>
              <a:rPr lang="en" sz="1500"/>
              <a:t>Breadboard</a:t>
            </a:r>
            <a:endParaRPr sz="1500"/>
          </a:p>
          <a:p>
            <a:pPr indent="0" lvl="0" marL="0" rtl="0" algn="l">
              <a:spcBef>
                <a:spcPts val="1200"/>
              </a:spcBef>
              <a:spcAft>
                <a:spcPts val="0"/>
              </a:spcAft>
              <a:buNone/>
            </a:pPr>
            <a:r>
              <a:rPr b="1" lang="en" sz="1500"/>
              <a:t>Software Components:</a:t>
            </a:r>
            <a:endParaRPr b="1" sz="1500"/>
          </a:p>
          <a:p>
            <a:pPr indent="-323850" lvl="0" marL="457200" rtl="0" algn="l">
              <a:spcBef>
                <a:spcPts val="1200"/>
              </a:spcBef>
              <a:spcAft>
                <a:spcPts val="0"/>
              </a:spcAft>
              <a:buSzPts val="1500"/>
              <a:buAutoNum type="arabicPeriod"/>
            </a:pPr>
            <a:r>
              <a:rPr lang="en" sz="1500"/>
              <a:t>PuTTY</a:t>
            </a:r>
            <a:endParaRPr sz="1500"/>
          </a:p>
          <a:p>
            <a:pPr indent="-323850" lvl="0" marL="457200" rtl="0" algn="l">
              <a:spcBef>
                <a:spcPts val="0"/>
              </a:spcBef>
              <a:spcAft>
                <a:spcPts val="0"/>
              </a:spcAft>
              <a:buSzPts val="1500"/>
              <a:buAutoNum type="arabicPeriod"/>
            </a:pPr>
            <a:r>
              <a:rPr lang="en" sz="1500"/>
              <a:t>Terminal nano</a:t>
            </a:r>
            <a:endParaRPr sz="1500"/>
          </a:p>
          <a:p>
            <a:pPr indent="-323850" lvl="0" marL="457200" rtl="0" algn="l">
              <a:spcBef>
                <a:spcPts val="0"/>
              </a:spcBef>
              <a:spcAft>
                <a:spcPts val="0"/>
              </a:spcAft>
              <a:buSzPts val="1500"/>
              <a:buAutoNum type="arabicPeriod"/>
            </a:pPr>
            <a:r>
              <a:rPr lang="en" sz="1500"/>
              <a:t>Gcc Compiler</a:t>
            </a:r>
            <a:endParaRPr sz="1500"/>
          </a:p>
          <a:p>
            <a:pPr indent="-323850" lvl="0" marL="457200" rtl="0" algn="l">
              <a:spcBef>
                <a:spcPts val="0"/>
              </a:spcBef>
              <a:spcAft>
                <a:spcPts val="0"/>
              </a:spcAft>
              <a:buSzPts val="1500"/>
              <a:buAutoNum type="arabicPeriod"/>
            </a:pPr>
            <a:r>
              <a:rPr lang="en" sz="1500"/>
              <a:t>Latest image of debian for beaglebone black</a:t>
            </a:r>
            <a:endParaRPr sz="1500"/>
          </a:p>
          <a:p>
            <a:pPr indent="-323850" lvl="0" marL="457200" rtl="0" algn="l">
              <a:spcBef>
                <a:spcPts val="0"/>
              </a:spcBef>
              <a:spcAft>
                <a:spcPts val="0"/>
              </a:spcAft>
              <a:buSzPts val="1500"/>
              <a:buAutoNum type="arabicPeriod"/>
            </a:pPr>
            <a:r>
              <a:rPr lang="en" sz="1500"/>
              <a:t>C programming</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Introduction to Beaglebone Black:</a:t>
            </a:r>
            <a:endParaRPr sz="4200"/>
          </a:p>
        </p:txBody>
      </p:sp>
      <p:pic>
        <p:nvPicPr>
          <p:cNvPr id="89" name="Google Shape;89;p17"/>
          <p:cNvPicPr preferRelativeResize="0"/>
          <p:nvPr/>
        </p:nvPicPr>
        <p:blipFill>
          <a:blip r:embed="rId3">
            <a:alphaModFix/>
          </a:blip>
          <a:stretch>
            <a:fillRect/>
          </a:stretch>
        </p:blipFill>
        <p:spPr>
          <a:xfrm>
            <a:off x="4479450" y="762399"/>
            <a:ext cx="4432175" cy="340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Introduction to Beaglebone Black:</a:t>
            </a:r>
            <a:endParaRPr sz="4200"/>
          </a:p>
        </p:txBody>
      </p:sp>
      <p:sp>
        <p:nvSpPr>
          <p:cNvPr id="95" name="Google Shape;95;p1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Beaglebone Black is an affordable single-board credit card sized computer. </a:t>
            </a:r>
            <a:endParaRPr sz="1800"/>
          </a:p>
          <a:p>
            <a:pPr indent="-342900" lvl="0" marL="457200" rtl="0" algn="l">
              <a:spcBef>
                <a:spcPts val="0"/>
              </a:spcBef>
              <a:spcAft>
                <a:spcPts val="0"/>
              </a:spcAft>
              <a:buSzPts val="1800"/>
              <a:buChar char="●"/>
            </a:pPr>
            <a:r>
              <a:rPr lang="en" sz="1800"/>
              <a:t>It has a powerful ARM Cortex A8 CPU, a full Linux OS, and allows for easy access to external sensors.</a:t>
            </a:r>
            <a:endParaRPr sz="1800"/>
          </a:p>
          <a:p>
            <a:pPr indent="-342900" lvl="0" marL="457200" rtl="0" algn="l">
              <a:spcBef>
                <a:spcPts val="0"/>
              </a:spcBef>
              <a:spcAft>
                <a:spcPts val="0"/>
              </a:spcAft>
              <a:buSzPts val="1800"/>
              <a:buChar char="●"/>
            </a:pPr>
            <a:r>
              <a:rPr lang="en" sz="1800"/>
              <a:t>512MB DDR3 RAM</a:t>
            </a:r>
            <a:endParaRPr sz="1800"/>
          </a:p>
          <a:p>
            <a:pPr indent="-342900" lvl="0" marL="457200" rtl="0" algn="l">
              <a:spcBef>
                <a:spcPts val="0"/>
              </a:spcBef>
              <a:spcAft>
                <a:spcPts val="0"/>
              </a:spcAft>
              <a:buSzPts val="1800"/>
              <a:buChar char="●"/>
            </a:pPr>
            <a:r>
              <a:rPr lang="en" sz="1800"/>
              <a:t> Dual PRU 32-bit microcontrollers</a:t>
            </a:r>
            <a:endParaRPr sz="1800"/>
          </a:p>
          <a:p>
            <a:pPr indent="-342900" lvl="0" marL="457200" rtl="0" algn="l">
              <a:spcBef>
                <a:spcPts val="0"/>
              </a:spcBef>
              <a:spcAft>
                <a:spcPts val="0"/>
              </a:spcAft>
              <a:buSzPts val="1800"/>
              <a:buChar char="●"/>
            </a:pPr>
            <a:r>
              <a:rPr lang="en" sz="1800"/>
              <a:t>4GB eMMC flash storage</a:t>
            </a:r>
            <a:endParaRPr sz="1800"/>
          </a:p>
          <a:p>
            <a:pPr indent="-342900" lvl="0" marL="457200" rtl="0" algn="l">
              <a:spcBef>
                <a:spcPts val="0"/>
              </a:spcBef>
              <a:spcAft>
                <a:spcPts val="0"/>
              </a:spcAft>
              <a:buSzPts val="1800"/>
              <a:buChar char="●"/>
            </a:pPr>
            <a:r>
              <a:rPr lang="en" sz="1800"/>
              <a:t>Supports ARM compatible Linux 3.8 kernel</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Introduction to Beaglebone Black:</a:t>
            </a:r>
            <a:endParaRPr sz="4200"/>
          </a:p>
        </p:txBody>
      </p:sp>
      <p:sp>
        <p:nvSpPr>
          <p:cNvPr id="101" name="Google Shape;101;p1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It provides a lot of expansion interfaces such as Ethernet, USB host and OTG, TF card, serial, JTAG (no conector by default), HDMI D type, Emmc, ADC, I2C, SPI, PWM and LCD.</a:t>
            </a:r>
            <a:br>
              <a:rPr lang="en" sz="1500"/>
            </a:br>
            <a:endParaRPr sz="1500"/>
          </a:p>
          <a:p>
            <a:pPr indent="-323850" lvl="0" marL="457200" rtl="0" algn="l">
              <a:spcBef>
                <a:spcPts val="0"/>
              </a:spcBef>
              <a:spcAft>
                <a:spcPts val="0"/>
              </a:spcAft>
              <a:buSzPts val="1500"/>
              <a:buChar char="●"/>
            </a:pPr>
            <a:r>
              <a:rPr lang="en" sz="1500"/>
              <a:t>It is designed to satisfy the different requirements of various fields including game devices, home and industrial automation, consumer medical devices, printers, intelligent tolling systems, weighing systems of intelligent vending machine, educational terminals and high-end toys.</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444975" y="327113"/>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Beaglebone Pin Diagram:</a:t>
            </a:r>
            <a:endParaRPr sz="4200"/>
          </a:p>
        </p:txBody>
      </p:sp>
      <p:pic>
        <p:nvPicPr>
          <p:cNvPr id="107" name="Google Shape;107;p20"/>
          <p:cNvPicPr preferRelativeResize="0"/>
          <p:nvPr/>
        </p:nvPicPr>
        <p:blipFill>
          <a:blip r:embed="rId3">
            <a:alphaModFix/>
          </a:blip>
          <a:stretch>
            <a:fillRect/>
          </a:stretch>
        </p:blipFill>
        <p:spPr>
          <a:xfrm>
            <a:off x="4482950" y="327125"/>
            <a:ext cx="4433875" cy="461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Introduction to Push Buttons:</a:t>
            </a:r>
            <a:endParaRPr sz="4200"/>
          </a:p>
        </p:txBody>
      </p:sp>
      <p:pic>
        <p:nvPicPr>
          <p:cNvPr id="113" name="Google Shape;113;p21"/>
          <p:cNvPicPr preferRelativeResize="0"/>
          <p:nvPr/>
        </p:nvPicPr>
        <p:blipFill>
          <a:blip r:embed="rId3">
            <a:alphaModFix/>
          </a:blip>
          <a:stretch>
            <a:fillRect/>
          </a:stretch>
        </p:blipFill>
        <p:spPr>
          <a:xfrm>
            <a:off x="4382275" y="217537"/>
            <a:ext cx="4708425" cy="4708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